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4201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110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1478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9645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1868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7592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0587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663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982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00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8842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378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231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731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43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0756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473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9013C0F-C0B5-4056-9273-22D76333EA44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5E8194D-289A-4330-8020-59AE6015E6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3391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2EAAA-745E-4C4D-AA1E-469FDDAE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455" y="542925"/>
            <a:ext cx="10501745" cy="1048512"/>
          </a:xfrm>
        </p:spPr>
        <p:txBody>
          <a:bodyPr>
            <a:normAutofit/>
          </a:bodyPr>
          <a:lstStyle/>
          <a:p>
            <a:pPr algn="l"/>
            <a:r>
              <a:rPr lang="es-MX" sz="6000" b="1" dirty="0"/>
              <a:t>Desarrollo</a:t>
            </a:r>
            <a:r>
              <a:rPr lang="es-MX" sz="5400" b="1" dirty="0"/>
              <a:t> Móvil con Xamarin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E6A1FC-CD2F-4964-998E-181FF0649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455" y="1523999"/>
            <a:ext cx="10501745" cy="677037"/>
          </a:xfrm>
        </p:spPr>
        <p:txBody>
          <a:bodyPr>
            <a:normAutofit/>
          </a:bodyPr>
          <a:lstStyle/>
          <a:p>
            <a:pPr algn="l"/>
            <a:r>
              <a:rPr lang="es-MX" sz="3500" dirty="0"/>
              <a:t>4</a:t>
            </a:r>
            <a:r>
              <a:rPr lang="es-MX" sz="3500" cap="none" dirty="0"/>
              <a:t> – </a:t>
            </a:r>
            <a:r>
              <a:rPr lang="es-MX" sz="3500" cap="none" dirty="0" err="1"/>
              <a:t>Layout</a:t>
            </a:r>
            <a:r>
              <a:rPr lang="es-MX" sz="3500" dirty="0"/>
              <a:t> en Xamarin.Forms</a:t>
            </a:r>
            <a:endParaRPr lang="es-MX" sz="3500" cap="non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1B452E-D96A-4EB9-8B27-A5FD26637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210" y="3494053"/>
            <a:ext cx="4234278" cy="17764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68BB142-D2AB-494B-8175-7262DF266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3396421"/>
            <a:ext cx="33432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7" y="1291505"/>
            <a:ext cx="10602751" cy="958707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Las propiedades para el posicionamiento pueden tomar cuatro valores: </a:t>
            </a:r>
            <a:r>
              <a:rPr lang="es-MX" b="1" dirty="0" err="1"/>
              <a:t>Start</a:t>
            </a:r>
            <a:r>
              <a:rPr lang="es-MX" dirty="0"/>
              <a:t>, </a:t>
            </a:r>
            <a:r>
              <a:rPr lang="es-MX" b="1" dirty="0"/>
              <a:t>Center</a:t>
            </a:r>
            <a:r>
              <a:rPr lang="es-MX" dirty="0"/>
              <a:t>, </a:t>
            </a:r>
            <a:r>
              <a:rPr lang="es-MX" b="1" dirty="0" err="1"/>
              <a:t>End</a:t>
            </a:r>
            <a:r>
              <a:rPr lang="es-MX" dirty="0"/>
              <a:t> y </a:t>
            </a:r>
            <a:r>
              <a:rPr lang="es-MX" b="1" dirty="0" err="1"/>
              <a:t>Fill</a:t>
            </a:r>
            <a:r>
              <a:rPr lang="es-MX" dirty="0"/>
              <a:t>. </a:t>
            </a:r>
            <a:endParaRPr lang="es-MX" sz="2800" dirty="0"/>
          </a:p>
          <a:p>
            <a:pPr lvl="1" algn="just"/>
            <a:endParaRPr lang="es-MX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8BE0E2-EB0F-4134-81D1-77BC1DAD8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" t="2963" r="11667" b="68546"/>
          <a:stretch/>
        </p:blipFill>
        <p:spPr>
          <a:xfrm>
            <a:off x="1296119" y="2323493"/>
            <a:ext cx="9340545" cy="17141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F33CD6-BF33-4C8A-9C8F-3D309B4CD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79" t="45242" r="22885" b="10541"/>
          <a:stretch/>
        </p:blipFill>
        <p:spPr>
          <a:xfrm>
            <a:off x="3730918" y="4282830"/>
            <a:ext cx="4470946" cy="20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99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0F1E9-634A-49EF-B9C9-635C01A6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286603"/>
            <a:ext cx="9838859" cy="1008797"/>
          </a:xfrm>
        </p:spPr>
        <p:txBody>
          <a:bodyPr/>
          <a:lstStyle/>
          <a:p>
            <a:r>
              <a:rPr lang="es-MX" dirty="0" err="1"/>
              <a:t>StackLayout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825625"/>
            <a:ext cx="10688782" cy="4351338"/>
          </a:xfrm>
        </p:spPr>
        <p:txBody>
          <a:bodyPr/>
          <a:lstStyle/>
          <a:p>
            <a:pPr algn="just"/>
            <a:r>
              <a:rPr lang="es-MX" dirty="0"/>
              <a:t>El contenedor </a:t>
            </a:r>
            <a:r>
              <a:rPr lang="es-MX" b="1" dirty="0" err="1"/>
              <a:t>StackLayout</a:t>
            </a:r>
            <a:r>
              <a:rPr lang="es-MX" dirty="0"/>
              <a:t> acomoda a sus elementos hijos en una columna, de arriba abajo, o en una fila, de izquierda a derecha.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La orientación de </a:t>
            </a:r>
            <a:r>
              <a:rPr lang="es-MX" b="1" dirty="0" err="1"/>
              <a:t>StackLayout</a:t>
            </a:r>
            <a:r>
              <a:rPr lang="es-MX" dirty="0"/>
              <a:t> define este acomodo. Por default, la orientación es vertical.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Por default, también se asigna algo de espacio entre los elementos hijos. La propiedad </a:t>
            </a:r>
            <a:r>
              <a:rPr lang="es-MX" b="1" dirty="0" err="1"/>
              <a:t>Spacing</a:t>
            </a:r>
            <a:r>
              <a:rPr lang="es-MX" dirty="0"/>
              <a:t> define este espacio.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4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5AD429-9888-4460-96C9-916E4D0A3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30769" r="16218" b="39032"/>
          <a:stretch/>
        </p:blipFill>
        <p:spPr>
          <a:xfrm>
            <a:off x="4556374" y="1527483"/>
            <a:ext cx="7190154" cy="16611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1503AFA-DD4C-4764-AE32-E03B2344D102}"/>
              </a:ext>
            </a:extLst>
          </p:cNvPr>
          <p:cNvSpPr txBox="1"/>
          <p:nvPr/>
        </p:nvSpPr>
        <p:spPr>
          <a:xfrm>
            <a:off x="1156677" y="2063261"/>
            <a:ext cx="26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Orientación vertical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BDC50F5-F24B-4AE5-A9E2-93DDA159B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1" t="2735" r="49038" b="69915"/>
          <a:stretch/>
        </p:blipFill>
        <p:spPr>
          <a:xfrm>
            <a:off x="4556374" y="3935046"/>
            <a:ext cx="5315823" cy="166119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2F32AEE-B755-420B-96A2-2839157FC8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31" t="9573" r="9487" b="49060"/>
          <a:stretch/>
        </p:blipFill>
        <p:spPr>
          <a:xfrm>
            <a:off x="9675450" y="3935046"/>
            <a:ext cx="2233232" cy="166119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E39C5E6-DAAC-4583-9F2E-77C4F420CFBD}"/>
              </a:ext>
            </a:extLst>
          </p:cNvPr>
          <p:cNvSpPr txBox="1"/>
          <p:nvPr/>
        </p:nvSpPr>
        <p:spPr>
          <a:xfrm>
            <a:off x="1156677" y="4321352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Orientación horizontal</a:t>
            </a:r>
          </a:p>
        </p:txBody>
      </p:sp>
    </p:spTree>
    <p:extLst>
      <p:ext uri="{BB962C8B-B14F-4D97-AF65-F5344CB8AC3E}">
        <p14:creationId xmlns:p14="http://schemas.microsoft.com/office/powerpoint/2010/main" val="106098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2403987"/>
            <a:ext cx="10688782" cy="3772976"/>
          </a:xfrm>
        </p:spPr>
        <p:txBody>
          <a:bodyPr>
            <a:normAutofit/>
          </a:bodyPr>
          <a:lstStyle/>
          <a:p>
            <a:pPr algn="just"/>
            <a:r>
              <a:rPr lang="es-MX" sz="3200" dirty="0"/>
              <a:t>Ejercicio #1 – Alinear elementos (</a:t>
            </a:r>
            <a:r>
              <a:rPr lang="es-MX" sz="3200" dirty="0" err="1"/>
              <a:t>StackLayout</a:t>
            </a:r>
            <a:r>
              <a:rPr lang="es-MX" sz="3200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8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430594"/>
            <a:ext cx="4791885" cy="4746369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En ocasiones, los elementos hijos no van a ocupar todo el espacio disponible en el contenedor de </a:t>
            </a:r>
            <a:r>
              <a:rPr lang="es-MX" b="1" dirty="0" err="1"/>
              <a:t>StackLayout</a:t>
            </a:r>
            <a:r>
              <a:rPr lang="es-MX" dirty="0"/>
              <a:t>.</a:t>
            </a:r>
          </a:p>
          <a:p>
            <a:pPr algn="just"/>
            <a:endParaRPr lang="es-MX" dirty="0"/>
          </a:p>
          <a:p>
            <a:pPr algn="just"/>
            <a:r>
              <a:rPr lang="es-MX" b="1" dirty="0" err="1"/>
              <a:t>StackLayout</a:t>
            </a:r>
            <a:r>
              <a:rPr lang="es-MX" dirty="0"/>
              <a:t> ofrece una característica para que sus elementos puedan ocupar ese espacio extra: </a:t>
            </a:r>
            <a:r>
              <a:rPr lang="es-MX" b="1" dirty="0" err="1"/>
              <a:t>Expand</a:t>
            </a:r>
            <a:r>
              <a:rPr lang="es-MX" dirty="0"/>
              <a:t>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CD6893C-69FA-494F-B78F-5A9571311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23931" r="37692" b="22849"/>
          <a:stretch/>
        </p:blipFill>
        <p:spPr>
          <a:xfrm>
            <a:off x="6596185" y="1820984"/>
            <a:ext cx="4493846" cy="38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07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430595"/>
            <a:ext cx="11266427" cy="929148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Sólo el valor de </a:t>
            </a:r>
            <a:r>
              <a:rPr lang="es-MX" b="1" dirty="0" err="1"/>
              <a:t>FillAndExpand</a:t>
            </a:r>
            <a:r>
              <a:rPr lang="es-MX" b="1" dirty="0"/>
              <a:t> </a:t>
            </a:r>
            <a:r>
              <a:rPr lang="es-MX" dirty="0"/>
              <a:t>para el posicionamiento vertical y horizontal modifica el tamaño de los controles.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12286F-7289-4ACC-A815-D889E2188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90" b="4981"/>
          <a:stretch/>
        </p:blipFill>
        <p:spPr>
          <a:xfrm>
            <a:off x="1290249" y="2743199"/>
            <a:ext cx="4450636" cy="32141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956192C-F062-4F2F-85F4-1D6BA73FE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180" b="3818"/>
          <a:stretch/>
        </p:blipFill>
        <p:spPr>
          <a:xfrm>
            <a:off x="6576004" y="2743460"/>
            <a:ext cx="4325747" cy="32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8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F43C9CE-485E-4237-A7A2-537DB5903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49" b="4981"/>
          <a:stretch/>
        </p:blipFill>
        <p:spPr>
          <a:xfrm>
            <a:off x="773724" y="1844435"/>
            <a:ext cx="5097002" cy="37809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C2DC62-D117-40C6-8D02-3BAF6675D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69" b="3475"/>
          <a:stretch/>
        </p:blipFill>
        <p:spPr>
          <a:xfrm>
            <a:off x="6385169" y="1852250"/>
            <a:ext cx="4995158" cy="378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22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27355"/>
            <a:ext cx="10688782" cy="4849608"/>
          </a:xfrm>
        </p:spPr>
        <p:txBody>
          <a:bodyPr>
            <a:normAutofit/>
          </a:bodyPr>
          <a:lstStyle/>
          <a:p>
            <a:pPr algn="just"/>
            <a:r>
              <a:rPr lang="es-MX" sz="3200" dirty="0"/>
              <a:t>Ejercicio #2 – Pulir UI (</a:t>
            </a:r>
            <a:r>
              <a:rPr lang="es-MX" sz="3200" dirty="0" err="1"/>
              <a:t>StackLayout</a:t>
            </a:r>
            <a:r>
              <a:rPr lang="es-MX" sz="3200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77350B0-BC49-4AA5-8C30-BB6D14576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5" t="25983" r="44295" b="21025"/>
          <a:stretch/>
        </p:blipFill>
        <p:spPr>
          <a:xfrm>
            <a:off x="3626338" y="2125798"/>
            <a:ext cx="4939323" cy="41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15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0F1E9-634A-49EF-B9C9-635C01A6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286603"/>
            <a:ext cx="9838859" cy="1008797"/>
          </a:xfrm>
        </p:spPr>
        <p:txBody>
          <a:bodyPr/>
          <a:lstStyle/>
          <a:p>
            <a:r>
              <a:rPr lang="es-MX" dirty="0" err="1"/>
              <a:t>Grid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825625"/>
            <a:ext cx="10688782" cy="4351338"/>
          </a:xfrm>
        </p:spPr>
        <p:txBody>
          <a:bodyPr/>
          <a:lstStyle/>
          <a:p>
            <a:pPr algn="just"/>
            <a:r>
              <a:rPr lang="es-MX" b="1" dirty="0" err="1"/>
              <a:t>Grid</a:t>
            </a:r>
            <a:r>
              <a:rPr lang="es-MX" dirty="0"/>
              <a:t> es un contenedor más versátil que </a:t>
            </a:r>
            <a:r>
              <a:rPr lang="es-MX" b="1" dirty="0" err="1"/>
              <a:t>StackLayout</a:t>
            </a:r>
            <a:r>
              <a:rPr lang="es-MX" dirty="0"/>
              <a:t>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Permite que se puedan definir filas y columnas en las pantallas de la aplicación. Se pueden asignar tamaños para cada fila y/o columna del </a:t>
            </a:r>
            <a:r>
              <a:rPr lang="es-MX" b="1" dirty="0" err="1"/>
              <a:t>Grid</a:t>
            </a:r>
            <a:r>
              <a:rPr lang="es-MX" dirty="0"/>
              <a:t>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Para posicionar controles (vistas) en un </a:t>
            </a:r>
            <a:r>
              <a:rPr lang="es-MX" b="1" dirty="0" err="1"/>
              <a:t>Grid</a:t>
            </a:r>
            <a:r>
              <a:rPr lang="es-MX" dirty="0"/>
              <a:t>, se deben usar las propiedades </a:t>
            </a:r>
            <a:r>
              <a:rPr lang="es-MX" b="1" dirty="0" err="1"/>
              <a:t>Grid.Column</a:t>
            </a:r>
            <a:r>
              <a:rPr lang="es-MX" b="1" dirty="0"/>
              <a:t> </a:t>
            </a:r>
            <a:r>
              <a:rPr lang="es-MX" dirty="0"/>
              <a:t>y </a:t>
            </a:r>
            <a:r>
              <a:rPr lang="es-MX" b="1" dirty="0" err="1"/>
              <a:t>Grid.Row</a:t>
            </a:r>
            <a:r>
              <a:rPr lang="es-MX" dirty="0"/>
              <a:t>.</a:t>
            </a:r>
          </a:p>
          <a:p>
            <a:pPr marL="457200" lvl="1" indent="0" algn="just">
              <a:buNone/>
            </a:pP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D9773B-D976-4F44-8DCD-34473614C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0" t="1938" r="5455" b="7008"/>
          <a:stretch/>
        </p:blipFill>
        <p:spPr>
          <a:xfrm>
            <a:off x="2076316" y="1369078"/>
            <a:ext cx="8039367" cy="50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6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0F1E9-634A-49EF-B9C9-635C01A6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286603"/>
            <a:ext cx="10490662" cy="1008797"/>
          </a:xfrm>
        </p:spPr>
        <p:txBody>
          <a:bodyPr/>
          <a:lstStyle/>
          <a:p>
            <a:r>
              <a:rPr lang="es-MX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825625"/>
            <a:ext cx="10688782" cy="4351338"/>
          </a:xfrm>
        </p:spPr>
        <p:txBody>
          <a:bodyPr/>
          <a:lstStyle/>
          <a:p>
            <a:r>
              <a:rPr lang="es-MX" dirty="0"/>
              <a:t>Tamaño y posición de controles</a:t>
            </a:r>
          </a:p>
          <a:p>
            <a:r>
              <a:rPr lang="es-MX" dirty="0" err="1"/>
              <a:t>StackLayout</a:t>
            </a:r>
            <a:endParaRPr lang="es-MX" dirty="0"/>
          </a:p>
          <a:p>
            <a:r>
              <a:rPr lang="es-MX" dirty="0" err="1"/>
              <a:t>Grid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76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12985"/>
            <a:ext cx="10688782" cy="4863978"/>
          </a:xfrm>
        </p:spPr>
        <p:txBody>
          <a:bodyPr/>
          <a:lstStyle/>
          <a:p>
            <a:pPr algn="just"/>
            <a:r>
              <a:rPr lang="es-MX" sz="2400" dirty="0"/>
              <a:t>Las propiedades </a:t>
            </a:r>
            <a:r>
              <a:rPr lang="es-MX" sz="2400" b="1" dirty="0" err="1"/>
              <a:t>Grid.RowSpan</a:t>
            </a:r>
            <a:r>
              <a:rPr lang="es-MX" sz="2400" b="1" dirty="0"/>
              <a:t> </a:t>
            </a:r>
            <a:r>
              <a:rPr lang="es-MX" sz="2400" dirty="0"/>
              <a:t>y </a:t>
            </a:r>
            <a:r>
              <a:rPr lang="es-MX" sz="2400" b="1" dirty="0" err="1"/>
              <a:t>Grid.ColumnSpan</a:t>
            </a:r>
            <a:r>
              <a:rPr lang="es-MX" sz="2400" b="1" dirty="0"/>
              <a:t> </a:t>
            </a:r>
            <a:r>
              <a:rPr lang="es-MX" sz="2400" dirty="0"/>
              <a:t>proporcionan más de una celda del </a:t>
            </a:r>
            <a:r>
              <a:rPr lang="es-MX" sz="2400" b="1" dirty="0" err="1"/>
              <a:t>Grid</a:t>
            </a:r>
            <a:r>
              <a:rPr lang="es-MX" sz="2400" dirty="0"/>
              <a:t> para algún elemento.</a:t>
            </a:r>
          </a:p>
          <a:p>
            <a:pPr marL="457200" lvl="1" indent="0" algn="just">
              <a:buNone/>
            </a:pP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4B36F5-1D48-43B2-AA87-B25B575F2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7" t="2166" r="6089" b="7920"/>
          <a:stretch/>
        </p:blipFill>
        <p:spPr>
          <a:xfrm>
            <a:off x="2696307" y="2208688"/>
            <a:ext cx="6799385" cy="427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3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12985"/>
            <a:ext cx="10688782" cy="4863978"/>
          </a:xfrm>
        </p:spPr>
        <p:txBody>
          <a:bodyPr/>
          <a:lstStyle/>
          <a:p>
            <a:pPr algn="just"/>
            <a:r>
              <a:rPr lang="es-MX" sz="2400" dirty="0"/>
              <a:t>También es posible alinear elementos dentro de su celda asignada en el </a:t>
            </a:r>
            <a:r>
              <a:rPr lang="es-MX" sz="2400" b="1" dirty="0" err="1"/>
              <a:t>Grid</a:t>
            </a:r>
            <a:r>
              <a:rPr lang="es-MX" sz="2400" dirty="0"/>
              <a:t>.</a:t>
            </a:r>
          </a:p>
          <a:p>
            <a:pPr marL="457200" lvl="1" indent="0" algn="just">
              <a:buNone/>
            </a:pP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D145C2D-ED3D-456B-83B2-02366DCAD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4" t="1824" r="6153" b="7578"/>
          <a:stretch/>
        </p:blipFill>
        <p:spPr>
          <a:xfrm>
            <a:off x="870510" y="2493108"/>
            <a:ext cx="5252026" cy="33059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BCAA22-08B9-4B50-BDB3-AECD9277F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8" t="2279" r="5951" b="8376"/>
          <a:stretch/>
        </p:blipFill>
        <p:spPr>
          <a:xfrm>
            <a:off x="5978775" y="2493108"/>
            <a:ext cx="5334810" cy="330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89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27355"/>
            <a:ext cx="10688782" cy="4849608"/>
          </a:xfrm>
        </p:spPr>
        <p:txBody>
          <a:bodyPr>
            <a:normAutofit/>
          </a:bodyPr>
          <a:lstStyle/>
          <a:p>
            <a:pPr algn="just"/>
            <a:r>
              <a:rPr lang="es-MX" sz="3200" dirty="0"/>
              <a:t>Ejercicio #3 – UI con </a:t>
            </a:r>
            <a:r>
              <a:rPr lang="es-MX" sz="3200" dirty="0" err="1"/>
              <a:t>Grid</a:t>
            </a:r>
            <a:endParaRPr lang="es-MX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3EDDB9-66B8-4D44-ACC4-6DE94EDF9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5" t="28034" r="61026" b="19355"/>
          <a:stretch/>
        </p:blipFill>
        <p:spPr>
          <a:xfrm>
            <a:off x="4486029" y="2006326"/>
            <a:ext cx="2688493" cy="435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9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0F1E9-634A-49EF-B9C9-635C01A6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286603"/>
            <a:ext cx="9838859" cy="1008797"/>
          </a:xfrm>
        </p:spPr>
        <p:txBody>
          <a:bodyPr/>
          <a:lstStyle/>
          <a:p>
            <a:r>
              <a:rPr lang="es-MX" dirty="0"/>
              <a:t>Tamaño y posición de controles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825625"/>
            <a:ext cx="10688782" cy="4351338"/>
          </a:xfrm>
        </p:spPr>
        <p:txBody>
          <a:bodyPr/>
          <a:lstStyle/>
          <a:p>
            <a:pPr algn="just"/>
            <a:r>
              <a:rPr lang="es-MX" dirty="0"/>
              <a:t>El tamaño y la posición de los controles en una aplicación de Xamarin.Forms están definidos, principalmente, por su contenedor (</a:t>
            </a:r>
            <a:r>
              <a:rPr lang="es-MX" dirty="0" err="1"/>
              <a:t>layout</a:t>
            </a:r>
            <a:r>
              <a:rPr lang="es-MX" dirty="0"/>
              <a:t>).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Los controles, o vistas, definen el tamaño que les gustaría tener, pero el </a:t>
            </a:r>
            <a:r>
              <a:rPr lang="es-MX" dirty="0" err="1"/>
              <a:t>layout</a:t>
            </a:r>
            <a:r>
              <a:rPr lang="es-MX" dirty="0"/>
              <a:t> que los contiene es el que decide este valor.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5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64256B-C5D5-4E63-BD5F-E77B8C725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3" t="6495" r="13076" b="9971"/>
          <a:stretch/>
        </p:blipFill>
        <p:spPr>
          <a:xfrm>
            <a:off x="1039446" y="1563077"/>
            <a:ext cx="7047323" cy="465797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68143A2-E20A-42C7-82B6-5A7DB1A5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33" t="90712"/>
          <a:stretch/>
        </p:blipFill>
        <p:spPr>
          <a:xfrm>
            <a:off x="8579382" y="3573585"/>
            <a:ext cx="2909002" cy="70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5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68143A2-E20A-42C7-82B6-5A7DB1A5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33" t="90712"/>
          <a:stretch/>
        </p:blipFill>
        <p:spPr>
          <a:xfrm>
            <a:off x="8579382" y="3573585"/>
            <a:ext cx="2909002" cy="70143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1FD18D4-6092-4FA5-8FFF-EAA83D4189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7" t="5926" r="12692" b="9515"/>
          <a:stretch/>
        </p:blipFill>
        <p:spPr>
          <a:xfrm>
            <a:off x="840612" y="1359876"/>
            <a:ext cx="7365774" cy="490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9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825625"/>
            <a:ext cx="10688782" cy="4351338"/>
          </a:xfrm>
        </p:spPr>
        <p:txBody>
          <a:bodyPr/>
          <a:lstStyle/>
          <a:p>
            <a:pPr algn="just"/>
            <a:r>
              <a:rPr lang="es-MX" dirty="0"/>
              <a:t>Los controles (vistas) comunican al </a:t>
            </a:r>
            <a:r>
              <a:rPr lang="es-MX" dirty="0" err="1"/>
              <a:t>layout</a:t>
            </a:r>
            <a:r>
              <a:rPr lang="es-MX" dirty="0"/>
              <a:t> sus preferencias mediante las propiedades:</a:t>
            </a:r>
          </a:p>
          <a:p>
            <a:pPr lvl="1" algn="just"/>
            <a:r>
              <a:rPr lang="es-MX" sz="2800" dirty="0"/>
              <a:t>Tamaño: </a:t>
            </a:r>
            <a:r>
              <a:rPr lang="es-MX" sz="2800" b="1" dirty="0" err="1"/>
              <a:t>WidthRequest</a:t>
            </a:r>
            <a:r>
              <a:rPr lang="es-MX" sz="2800" dirty="0"/>
              <a:t> y </a:t>
            </a:r>
            <a:r>
              <a:rPr lang="es-MX" sz="2800" b="1" dirty="0" err="1"/>
              <a:t>HeightRequest</a:t>
            </a:r>
            <a:r>
              <a:rPr lang="es-MX" sz="2800" dirty="0"/>
              <a:t>.</a:t>
            </a:r>
          </a:p>
          <a:p>
            <a:pPr lvl="1" algn="just"/>
            <a:r>
              <a:rPr lang="es-MX" sz="2800" dirty="0"/>
              <a:t>Posición: </a:t>
            </a:r>
            <a:r>
              <a:rPr lang="es-MX" sz="2800" b="1" dirty="0" err="1"/>
              <a:t>VerticalOptions</a:t>
            </a:r>
            <a:r>
              <a:rPr lang="es-MX" sz="2800" dirty="0"/>
              <a:t> y </a:t>
            </a:r>
            <a:r>
              <a:rPr lang="es-MX" sz="2800" b="1" dirty="0" err="1"/>
              <a:t>HorizontalOptions</a:t>
            </a:r>
            <a:r>
              <a:rPr lang="es-MX" sz="2800" dirty="0"/>
              <a:t>.</a:t>
            </a:r>
          </a:p>
          <a:p>
            <a:pPr lvl="1" algn="just"/>
            <a:endParaRPr lang="es-MX" sz="2800" dirty="0"/>
          </a:p>
          <a:p>
            <a:pPr algn="just"/>
            <a:r>
              <a:rPr lang="es-MX" dirty="0"/>
              <a:t>Las cuatro propiedades son </a:t>
            </a:r>
            <a:r>
              <a:rPr lang="es-MX" b="1" dirty="0"/>
              <a:t>peticiones</a:t>
            </a:r>
            <a:r>
              <a:rPr lang="es-MX" dirty="0"/>
              <a:t>, la decisión final para el tamaño y la posición de cada vista es del </a:t>
            </a:r>
            <a:r>
              <a:rPr lang="es-MX" dirty="0" err="1"/>
              <a:t>layout</a:t>
            </a:r>
            <a:r>
              <a:rPr lang="es-MX" dirty="0"/>
              <a:t> que los contiene.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5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660A80-D728-48F2-A9EA-9874DCCF1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6" t="6039" r="34808" b="7351"/>
          <a:stretch/>
        </p:blipFill>
        <p:spPr>
          <a:xfrm>
            <a:off x="1398955" y="1492738"/>
            <a:ext cx="4451683" cy="45720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8CC14F-3A92-400E-9AF9-E6BD33974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96" t="5812" r="9102" b="7351"/>
          <a:stretch/>
        </p:blipFill>
        <p:spPr>
          <a:xfrm>
            <a:off x="6341364" y="1492738"/>
            <a:ext cx="5064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6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825625"/>
            <a:ext cx="10688782" cy="4351338"/>
          </a:xfrm>
        </p:spPr>
        <p:txBody>
          <a:bodyPr/>
          <a:lstStyle/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r>
              <a:rPr lang="es-MX" dirty="0"/>
              <a:t>Los valores de </a:t>
            </a:r>
            <a:r>
              <a:rPr lang="es-MX" b="1" dirty="0" err="1"/>
              <a:t>WidthRequest</a:t>
            </a:r>
            <a:r>
              <a:rPr lang="es-MX" dirty="0"/>
              <a:t> y </a:t>
            </a:r>
            <a:r>
              <a:rPr lang="es-MX" b="1" dirty="0" err="1"/>
              <a:t>HeightRequest</a:t>
            </a:r>
            <a:r>
              <a:rPr lang="es-MX" dirty="0"/>
              <a:t> son simplemente </a:t>
            </a:r>
            <a:r>
              <a:rPr lang="es-MX" dirty="0" err="1"/>
              <a:t>doubles</a:t>
            </a:r>
            <a:r>
              <a:rPr lang="es-MX" dirty="0"/>
              <a:t>, cada plataforma interpreta lo que significan esos valores.</a:t>
            </a:r>
            <a:endParaRPr lang="es-MX" sz="2800" dirty="0"/>
          </a:p>
          <a:p>
            <a:pPr lvl="1" algn="just"/>
            <a:endParaRPr lang="es-MX" sz="2800" dirty="0"/>
          </a:p>
          <a:p>
            <a:pPr lvl="1" algn="just"/>
            <a:r>
              <a:rPr lang="es-MX" sz="2800" dirty="0"/>
              <a:t>Windows: </a:t>
            </a:r>
            <a:r>
              <a:rPr lang="es-MX" sz="2800" dirty="0" err="1"/>
              <a:t>Effective</a:t>
            </a:r>
            <a:r>
              <a:rPr lang="es-MX" sz="2800" dirty="0"/>
              <a:t> </a:t>
            </a:r>
            <a:r>
              <a:rPr lang="es-MX" sz="2800" dirty="0" err="1"/>
              <a:t>pixels</a:t>
            </a:r>
            <a:endParaRPr lang="es-MX" sz="2800" dirty="0"/>
          </a:p>
          <a:p>
            <a:pPr lvl="1" algn="just"/>
            <a:r>
              <a:rPr lang="es-MX" sz="2800" dirty="0"/>
              <a:t>iOS: </a:t>
            </a:r>
            <a:r>
              <a:rPr lang="es-MX" sz="2800" dirty="0" err="1"/>
              <a:t>Points</a:t>
            </a:r>
            <a:endParaRPr lang="es-MX" sz="2800" dirty="0"/>
          </a:p>
          <a:p>
            <a:pPr lvl="1" algn="just"/>
            <a:r>
              <a:rPr lang="es-MX" sz="2800" dirty="0"/>
              <a:t>Android: </a:t>
            </a:r>
            <a:r>
              <a:rPr lang="es-MX" sz="2800" dirty="0" err="1"/>
              <a:t>Density-independent</a:t>
            </a:r>
            <a:r>
              <a:rPr lang="es-MX" sz="2800" dirty="0"/>
              <a:t> </a:t>
            </a:r>
            <a:r>
              <a:rPr lang="es-MX" sz="2800" dirty="0" err="1"/>
              <a:t>pixels</a:t>
            </a:r>
            <a:endParaRPr lang="es-MX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D6E156B-5C70-47A9-B0BB-931FD023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36551" r="27243" b="36638"/>
          <a:stretch/>
        </p:blipFill>
        <p:spPr>
          <a:xfrm>
            <a:off x="3692769" y="681037"/>
            <a:ext cx="4806462" cy="183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6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E6E92-ABFF-40A7-B6BB-0F1487D8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7" y="1533770"/>
            <a:ext cx="4172453" cy="143802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MX" dirty="0"/>
              <a:t>Las plataformas aplican un factor de escala para determinar los pixeles físicos de cada vista.</a:t>
            </a:r>
            <a:endParaRPr lang="es-MX" sz="2800" dirty="0"/>
          </a:p>
          <a:p>
            <a:pPr lvl="1" algn="just"/>
            <a:endParaRPr lang="es-MX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F2CDA-F9C2-4F2A-9DEE-FFF66604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68" y="341653"/>
            <a:ext cx="1358806" cy="80134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D6E156B-5C70-47A9-B0BB-931FD023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36551" r="27243" b="36638"/>
          <a:stretch/>
        </p:blipFill>
        <p:spPr>
          <a:xfrm>
            <a:off x="981121" y="3335215"/>
            <a:ext cx="3759078" cy="14380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36A27B-CD1E-4A00-A441-79B0DE259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42" t="19487" r="8591"/>
          <a:stretch/>
        </p:blipFill>
        <p:spPr>
          <a:xfrm>
            <a:off x="5776050" y="1649046"/>
            <a:ext cx="5615504" cy="46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71695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Profundidad</Template>
  <TotalTime>11758</TotalTime>
  <Words>435</Words>
  <Application>Microsoft Office PowerPoint</Application>
  <PresentationFormat>Panorámica</PresentationFormat>
  <Paragraphs>47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Corbel</vt:lpstr>
      <vt:lpstr>Profundidad</vt:lpstr>
      <vt:lpstr>Desarrollo Móvil con Xamarin</vt:lpstr>
      <vt:lpstr>Contenido</vt:lpstr>
      <vt:lpstr>Tamaño y posición de controles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StackLayout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Grid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Móvil con Xamarin</dc:title>
  <dc:creator>James Aranda</dc:creator>
  <cp:lastModifiedBy>James Aranda</cp:lastModifiedBy>
  <cp:revision>87</cp:revision>
  <dcterms:created xsi:type="dcterms:W3CDTF">2019-03-04T04:49:04Z</dcterms:created>
  <dcterms:modified xsi:type="dcterms:W3CDTF">2019-03-15T07:15:43Z</dcterms:modified>
</cp:coreProperties>
</file>